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104062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ja-JP" sz="1000" spc="-1" strike="noStrike">
                <a:solidFill>
                  <a:srgbClr val="000000"/>
                </a:solidFill>
                <a:latin typeface="Times New Roman"/>
              </a:rPr>
              <a:t>スライドを移動するにはクリックします。</a:t>
            </a:r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クリックしてノート書式の編集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C82497A-B04D-4238-AEA3-0B1160927B58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024440" y="9721800"/>
            <a:ext cx="3077640" cy="510840"/>
          </a:xfrm>
          <a:prstGeom prst="rect">
            <a:avLst/>
          </a:prstGeom>
          <a:noFill/>
          <a:ln w="9360">
            <a:noFill/>
          </a:ln>
        </p:spPr>
        <p:txBody>
          <a:bodyPr lIns="94680" rIns="94680" tIns="47160" bIns="47160" anchor="b">
            <a:noAutofit/>
          </a:bodyPr>
          <a:p>
            <a:pPr algn="r">
              <a:lnSpc>
                <a:spcPct val="100000"/>
              </a:lnSpc>
            </a:pPr>
            <a:fld id="{6F40ADBD-3650-4D0C-ADB6-05ED6FBCF84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ldImg"/>
          </p:nvPr>
        </p:nvSpPr>
        <p:spPr>
          <a:xfrm>
            <a:off x="995400" y="766800"/>
            <a:ext cx="5113080" cy="3835080"/>
          </a:xfrm>
          <a:prstGeom prst="rect">
            <a:avLst/>
          </a:prstGeom>
        </p:spPr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4400" cy="4606560"/>
          </a:xfrm>
          <a:prstGeom prst="rect">
            <a:avLst/>
          </a:prstGeom>
        </p:spPr>
        <p:txBody>
          <a:bodyPr lIns="94680" rIns="94680" tIns="47160" bIns="4716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024440" y="9721800"/>
            <a:ext cx="3077640" cy="510840"/>
          </a:xfrm>
          <a:prstGeom prst="rect">
            <a:avLst/>
          </a:prstGeom>
          <a:noFill/>
          <a:ln w="9360">
            <a:noFill/>
          </a:ln>
        </p:spPr>
        <p:txBody>
          <a:bodyPr lIns="94680" rIns="94680" tIns="47160" bIns="47160" anchor="b">
            <a:noAutofit/>
          </a:bodyPr>
          <a:p>
            <a:pPr algn="r">
              <a:lnSpc>
                <a:spcPct val="100000"/>
              </a:lnSpc>
            </a:pPr>
            <a:fld id="{6F65AF50-ADB6-4A15-863C-742E5C19A7E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sldImg"/>
          </p:nvPr>
        </p:nvSpPr>
        <p:spPr>
          <a:xfrm>
            <a:off x="995400" y="766800"/>
            <a:ext cx="5113080" cy="3835080"/>
          </a:xfrm>
          <a:prstGeom prst="rect">
            <a:avLst/>
          </a:prstGeom>
        </p:spPr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4400" cy="4606560"/>
          </a:xfrm>
          <a:prstGeom prst="rect">
            <a:avLst/>
          </a:prstGeom>
        </p:spPr>
        <p:txBody>
          <a:bodyPr lIns="94680" rIns="94680" tIns="47160" bIns="4716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024440" y="9721800"/>
            <a:ext cx="3077640" cy="510840"/>
          </a:xfrm>
          <a:prstGeom prst="rect">
            <a:avLst/>
          </a:prstGeom>
          <a:noFill/>
          <a:ln w="9360">
            <a:noFill/>
          </a:ln>
        </p:spPr>
        <p:txBody>
          <a:bodyPr lIns="94680" rIns="94680" tIns="47160" bIns="47160" anchor="b">
            <a:noAutofit/>
          </a:bodyPr>
          <a:p>
            <a:pPr algn="r">
              <a:lnSpc>
                <a:spcPct val="100000"/>
              </a:lnSpc>
            </a:pPr>
            <a:fld id="{E5A46C42-6CC4-434B-9B36-8E2A12A9869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ldImg"/>
          </p:nvPr>
        </p:nvSpPr>
        <p:spPr>
          <a:xfrm>
            <a:off x="995400" y="766800"/>
            <a:ext cx="5113080" cy="3835080"/>
          </a:xfrm>
          <a:prstGeom prst="rect">
            <a:avLst/>
          </a:prstGeom>
        </p:spPr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4400" cy="4606560"/>
          </a:xfrm>
          <a:prstGeom prst="rect">
            <a:avLst/>
          </a:prstGeom>
        </p:spPr>
        <p:txBody>
          <a:bodyPr lIns="94680" rIns="94680" tIns="47160" bIns="4716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024440" y="9721800"/>
            <a:ext cx="3077640" cy="510840"/>
          </a:xfrm>
          <a:prstGeom prst="rect">
            <a:avLst/>
          </a:prstGeom>
          <a:noFill/>
          <a:ln w="9360">
            <a:noFill/>
          </a:ln>
        </p:spPr>
        <p:txBody>
          <a:bodyPr lIns="94680" rIns="94680" tIns="47160" bIns="47160" anchor="b">
            <a:noAutofit/>
          </a:bodyPr>
          <a:p>
            <a:pPr algn="r">
              <a:lnSpc>
                <a:spcPct val="100000"/>
              </a:lnSpc>
            </a:pPr>
            <a:fld id="{8AF8B0DC-2A9C-4C06-99CA-3171725D838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sldImg"/>
          </p:nvPr>
        </p:nvSpPr>
        <p:spPr>
          <a:xfrm>
            <a:off x="995400" y="766800"/>
            <a:ext cx="5113080" cy="3835080"/>
          </a:xfrm>
          <a:prstGeom prst="rect">
            <a:avLst/>
          </a:prstGeom>
        </p:spPr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4400" cy="4606560"/>
          </a:xfrm>
          <a:prstGeom prst="rect">
            <a:avLst/>
          </a:prstGeom>
        </p:spPr>
        <p:txBody>
          <a:bodyPr lIns="94680" rIns="94680" tIns="47160" bIns="4716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024440" y="9721800"/>
            <a:ext cx="3077640" cy="510840"/>
          </a:xfrm>
          <a:prstGeom prst="rect">
            <a:avLst/>
          </a:prstGeom>
          <a:noFill/>
          <a:ln w="9360">
            <a:noFill/>
          </a:ln>
        </p:spPr>
        <p:txBody>
          <a:bodyPr lIns="94680" rIns="94680" tIns="47160" bIns="47160" anchor="b">
            <a:noAutofit/>
          </a:bodyPr>
          <a:p>
            <a:pPr algn="r">
              <a:lnSpc>
                <a:spcPct val="100000"/>
              </a:lnSpc>
            </a:pPr>
            <a:fld id="{CDCAF7DC-E977-4AFA-BD40-1752C7A2A40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sldImg"/>
          </p:nvPr>
        </p:nvSpPr>
        <p:spPr>
          <a:xfrm>
            <a:off x="995400" y="766800"/>
            <a:ext cx="5113080" cy="3835080"/>
          </a:xfrm>
          <a:prstGeom prst="rect">
            <a:avLst/>
          </a:prstGeom>
        </p:spPr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4400" cy="4606560"/>
          </a:xfrm>
          <a:prstGeom prst="rect">
            <a:avLst/>
          </a:prstGeom>
        </p:spPr>
        <p:txBody>
          <a:bodyPr lIns="94680" rIns="94680" tIns="47160" bIns="4716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4C34E712-A3DE-4FBC-BFBB-53C63CDABC33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&lt;番号&gt;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ja-JP" sz="1000" spc="-1" strike="noStrike">
                <a:solidFill>
                  <a:srgbClr val="000000"/>
                </a:solidFill>
                <a:latin typeface="Times New Roman"/>
              </a:rPr>
              <a:t>タイトルテキストの書式を編集するにはクリックします。</a:t>
            </a:r>
            <a:endParaRPr b="0" lang="ja-JP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3200" spc="-1" strike="noStrike">
                <a:solidFill>
                  <a:srgbClr val="000000"/>
                </a:solidFill>
                <a:latin typeface="Times New Roman"/>
              </a:rPr>
              <a:t>アウトラインテキストの書式を編集するにはクリックします。</a:t>
            </a:r>
            <a:endParaRPr b="0" lang="ja-JP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400" spc="-1" strike="noStrike">
                <a:solidFill>
                  <a:srgbClr val="000000"/>
                </a:solidFill>
                <a:latin typeface="Times New Roman"/>
              </a:rPr>
              <a:t>2</a:t>
            </a:r>
            <a:r>
              <a:rPr b="0" lang="ja-JP" sz="2400" spc="-1" strike="noStrike">
                <a:solidFill>
                  <a:srgbClr val="000000"/>
                </a:solidFill>
                <a:latin typeface="Times New Roman"/>
              </a:rPr>
              <a:t>レベル目のアウトライン</a:t>
            </a:r>
            <a:endParaRPr b="0" lang="ja-JP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3</a:t>
            </a: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4</a:t>
            </a: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5</a:t>
            </a: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6</a:t>
            </a: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7</a:t>
            </a:r>
            <a:r>
              <a:rPr b="0" lang="ja-JP" sz="2000" spc="-1" strike="noStrike">
                <a:solidFill>
                  <a:srgbClr val="000000"/>
                </a:solidFill>
                <a:latin typeface="Times New Roman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839880" y="620640"/>
            <a:ext cx="41637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第　  　送信機（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CS-40V 7MHz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）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8" name="Line 2"/>
          <p:cNvSpPr/>
          <p:nvPr/>
        </p:nvSpPr>
        <p:spPr>
          <a:xfrm>
            <a:off x="563544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Line 3"/>
          <p:cNvSpPr/>
          <p:nvPr/>
        </p:nvSpPr>
        <p:spPr>
          <a:xfrm>
            <a:off x="4787640" y="250164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Line 4"/>
          <p:cNvSpPr/>
          <p:nvPr/>
        </p:nvSpPr>
        <p:spPr>
          <a:xfrm>
            <a:off x="396216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Line 5"/>
          <p:cNvSpPr/>
          <p:nvPr/>
        </p:nvSpPr>
        <p:spPr>
          <a:xfrm>
            <a:off x="221904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6"/>
          <p:cNvSpPr/>
          <p:nvPr/>
        </p:nvSpPr>
        <p:spPr>
          <a:xfrm>
            <a:off x="2541600" y="2276640"/>
            <a:ext cx="462960" cy="3949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XFIL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53" name="Line 7"/>
          <p:cNvSpPr/>
          <p:nvPr/>
        </p:nvSpPr>
        <p:spPr>
          <a:xfrm>
            <a:off x="3006720" y="2514600"/>
            <a:ext cx="30456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8"/>
          <p:cNvSpPr/>
          <p:nvPr/>
        </p:nvSpPr>
        <p:spPr>
          <a:xfrm>
            <a:off x="6876720" y="2852640"/>
            <a:ext cx="71748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RF=F2-F1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3276720" y="4297320"/>
            <a:ext cx="183960" cy="2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0"/>
          <p:cNvSpPr/>
          <p:nvPr/>
        </p:nvSpPr>
        <p:spPr>
          <a:xfrm>
            <a:off x="2895480" y="4495680"/>
            <a:ext cx="3809520" cy="106632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1"/>
          <p:cNvSpPr/>
          <p:nvPr/>
        </p:nvSpPr>
        <p:spPr>
          <a:xfrm>
            <a:off x="3055680" y="4648320"/>
            <a:ext cx="3481560" cy="8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VXO: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局部発振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,VFO: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可変周波数発振回路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,LIM: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振幅制限回路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,MOD: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変調器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AF: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低周波発信機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,MULT: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てい倍回路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,MIX: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周波数混合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BUFF: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緩衝増幅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,DRV: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励振増幅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,PA: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電力増幅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帯域通過フィルタ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4269240" y="2286000"/>
            <a:ext cx="520920" cy="3949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BUFF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C3357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5076720" y="2286000"/>
            <a:ext cx="6141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DRV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D882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5943240" y="2286000"/>
            <a:ext cx="569880" cy="3949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IRF510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61" name="Line 15"/>
          <p:cNvSpPr/>
          <p:nvPr/>
        </p:nvSpPr>
        <p:spPr>
          <a:xfrm>
            <a:off x="649908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6"/>
          <p:cNvSpPr/>
          <p:nvPr/>
        </p:nvSpPr>
        <p:spPr>
          <a:xfrm>
            <a:off x="2066760" y="2819520"/>
            <a:ext cx="8377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F1=8.467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63" name="CustomShape 17"/>
          <p:cNvSpPr/>
          <p:nvPr/>
        </p:nvSpPr>
        <p:spPr>
          <a:xfrm>
            <a:off x="3809880" y="2819520"/>
            <a:ext cx="1066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F2=15.570MHz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(VXO)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64" name="CustomShape 18"/>
          <p:cNvSpPr/>
          <p:nvPr/>
        </p:nvSpPr>
        <p:spPr>
          <a:xfrm>
            <a:off x="1063440" y="2708280"/>
            <a:ext cx="4204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MIC</a:t>
            </a:r>
            <a:endParaRPr b="0" lang="en-US" sz="1000" spc="-1" strike="noStrike">
              <a:latin typeface="Arial"/>
            </a:endParaRPr>
          </a:p>
        </p:txBody>
      </p:sp>
      <p:pic>
        <p:nvPicPr>
          <p:cNvPr id="65" name="" descr=""/>
          <p:cNvPicPr/>
          <p:nvPr/>
        </p:nvPicPr>
        <p:blipFill>
          <a:blip r:embed="rId1"/>
          <a:stretch/>
        </p:blipFill>
        <p:spPr>
          <a:xfrm>
            <a:off x="914400" y="2349360"/>
            <a:ext cx="647640" cy="279360"/>
          </a:xfrm>
          <a:prstGeom prst="rect">
            <a:avLst/>
          </a:prstGeom>
          <a:ln>
            <a:noFill/>
          </a:ln>
        </p:spPr>
      </p:pic>
      <p:pic>
        <p:nvPicPr>
          <p:cNvPr id="66" name="" descr=""/>
          <p:cNvPicPr/>
          <p:nvPr/>
        </p:nvPicPr>
        <p:blipFill>
          <a:blip r:embed="rId2"/>
          <a:stretch/>
        </p:blipFill>
        <p:spPr>
          <a:xfrm>
            <a:off x="3530520" y="2666880"/>
            <a:ext cx="279360" cy="596880"/>
          </a:xfrm>
          <a:prstGeom prst="rect">
            <a:avLst/>
          </a:prstGeom>
          <a:ln>
            <a:noFill/>
          </a:ln>
        </p:spPr>
      </p:pic>
      <p:pic>
        <p:nvPicPr>
          <p:cNvPr id="67" name="" descr=""/>
          <p:cNvPicPr/>
          <p:nvPr/>
        </p:nvPicPr>
        <p:blipFill>
          <a:blip r:embed="rId3"/>
          <a:stretch/>
        </p:blipFill>
        <p:spPr>
          <a:xfrm>
            <a:off x="7023240" y="1905120"/>
            <a:ext cx="863640" cy="774720"/>
          </a:xfrm>
          <a:prstGeom prst="rect">
            <a:avLst/>
          </a:prstGeom>
          <a:ln>
            <a:noFill/>
          </a:ln>
        </p:spPr>
      </p:pic>
      <p:pic>
        <p:nvPicPr>
          <p:cNvPr id="68" name="" descr=""/>
          <p:cNvPicPr/>
          <p:nvPr/>
        </p:nvPicPr>
        <p:blipFill>
          <a:blip r:embed="rId4"/>
          <a:stretch/>
        </p:blipFill>
        <p:spPr>
          <a:xfrm>
            <a:off x="1752480" y="2666880"/>
            <a:ext cx="279360" cy="596880"/>
          </a:xfrm>
          <a:prstGeom prst="rect">
            <a:avLst/>
          </a:prstGeom>
          <a:ln>
            <a:noFill/>
          </a:ln>
        </p:spPr>
      </p:pic>
      <p:sp>
        <p:nvSpPr>
          <p:cNvPr id="69" name="CustomShape 19"/>
          <p:cNvSpPr/>
          <p:nvPr/>
        </p:nvSpPr>
        <p:spPr>
          <a:xfrm>
            <a:off x="6811560" y="2286000"/>
            <a:ext cx="40500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BPF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70" name="CustomShape 20"/>
          <p:cNvSpPr/>
          <p:nvPr/>
        </p:nvSpPr>
        <p:spPr>
          <a:xfrm>
            <a:off x="1539000" y="2286000"/>
            <a:ext cx="75708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OSC/MOD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NE612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71" name="CustomShape 21"/>
          <p:cNvSpPr/>
          <p:nvPr/>
        </p:nvSpPr>
        <p:spPr>
          <a:xfrm>
            <a:off x="3315960" y="2286000"/>
            <a:ext cx="6321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LO/MIX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NE612</a:t>
            </a: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530280"/>
            <a:ext cx="46080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第　  　送信機（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CS-15V 21MHz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）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3" name="Line 2"/>
          <p:cNvSpPr/>
          <p:nvPr/>
        </p:nvSpPr>
        <p:spPr>
          <a:xfrm>
            <a:off x="563544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Line 3"/>
          <p:cNvSpPr/>
          <p:nvPr/>
        </p:nvSpPr>
        <p:spPr>
          <a:xfrm>
            <a:off x="4787640" y="250164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Line 4"/>
          <p:cNvSpPr/>
          <p:nvPr/>
        </p:nvSpPr>
        <p:spPr>
          <a:xfrm>
            <a:off x="396216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Line 5"/>
          <p:cNvSpPr/>
          <p:nvPr/>
        </p:nvSpPr>
        <p:spPr>
          <a:xfrm>
            <a:off x="221904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6"/>
          <p:cNvSpPr/>
          <p:nvPr/>
        </p:nvSpPr>
        <p:spPr>
          <a:xfrm>
            <a:off x="2541600" y="2276640"/>
            <a:ext cx="462960" cy="3949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XFIL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78" name="Line 7"/>
          <p:cNvSpPr/>
          <p:nvPr/>
        </p:nvSpPr>
        <p:spPr>
          <a:xfrm>
            <a:off x="3006720" y="2514600"/>
            <a:ext cx="30456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8"/>
          <p:cNvSpPr/>
          <p:nvPr/>
        </p:nvSpPr>
        <p:spPr>
          <a:xfrm>
            <a:off x="6834960" y="2852640"/>
            <a:ext cx="80136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RF=F2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＋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F1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80" name="CustomShape 9"/>
          <p:cNvSpPr/>
          <p:nvPr/>
        </p:nvSpPr>
        <p:spPr>
          <a:xfrm>
            <a:off x="3276720" y="4297320"/>
            <a:ext cx="183960" cy="2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10"/>
          <p:cNvSpPr/>
          <p:nvPr/>
        </p:nvSpPr>
        <p:spPr>
          <a:xfrm>
            <a:off x="2895480" y="4495680"/>
            <a:ext cx="3809520" cy="106632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11"/>
          <p:cNvSpPr/>
          <p:nvPr/>
        </p:nvSpPr>
        <p:spPr>
          <a:xfrm>
            <a:off x="3055680" y="4648320"/>
            <a:ext cx="3481560" cy="8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VXO: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局部発振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,VFO: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可変周波数発振回路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,LIM: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振幅制限回路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,MOD: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変調器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AF: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低周波発信機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,MULT: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てい倍回路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,MIX: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周波数混合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BUFF: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緩衝増幅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,DRV: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励振増幅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,PA: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電力増幅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帯域通過フィルタ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83" name="CustomShape 12"/>
          <p:cNvSpPr/>
          <p:nvPr/>
        </p:nvSpPr>
        <p:spPr>
          <a:xfrm>
            <a:off x="4269240" y="2286000"/>
            <a:ext cx="520920" cy="3949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BUFF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C3357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84" name="CustomShape 13"/>
          <p:cNvSpPr/>
          <p:nvPr/>
        </p:nvSpPr>
        <p:spPr>
          <a:xfrm>
            <a:off x="5076720" y="2286000"/>
            <a:ext cx="6141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DRV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D882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85" name="CustomShape 14"/>
          <p:cNvSpPr/>
          <p:nvPr/>
        </p:nvSpPr>
        <p:spPr>
          <a:xfrm>
            <a:off x="5943240" y="2286000"/>
            <a:ext cx="569880" cy="3949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IRF640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86" name="Line 15"/>
          <p:cNvSpPr/>
          <p:nvPr/>
        </p:nvSpPr>
        <p:spPr>
          <a:xfrm>
            <a:off x="6499080" y="251460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16"/>
          <p:cNvSpPr/>
          <p:nvPr/>
        </p:nvSpPr>
        <p:spPr>
          <a:xfrm>
            <a:off x="1979640" y="2852640"/>
            <a:ext cx="120924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F1=8.4672MHz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88" name="CustomShape 17"/>
          <p:cNvSpPr/>
          <p:nvPr/>
        </p:nvSpPr>
        <p:spPr>
          <a:xfrm>
            <a:off x="3809880" y="2819520"/>
            <a:ext cx="1066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F2=12.8MHz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(VXO)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89" name="CustomShape 18"/>
          <p:cNvSpPr/>
          <p:nvPr/>
        </p:nvSpPr>
        <p:spPr>
          <a:xfrm>
            <a:off x="1063440" y="2708280"/>
            <a:ext cx="4204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MIC</a:t>
            </a:r>
            <a:endParaRPr b="0" lang="en-US" sz="1000" spc="-1" strike="noStrike"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914400" y="2349360"/>
            <a:ext cx="647640" cy="279360"/>
          </a:xfrm>
          <a:prstGeom prst="rect">
            <a:avLst/>
          </a:prstGeom>
          <a:ln>
            <a:noFill/>
          </a:ln>
        </p:spPr>
      </p:pic>
      <p:pic>
        <p:nvPicPr>
          <p:cNvPr id="91" name="" descr=""/>
          <p:cNvPicPr/>
          <p:nvPr/>
        </p:nvPicPr>
        <p:blipFill>
          <a:blip r:embed="rId2"/>
          <a:stretch/>
        </p:blipFill>
        <p:spPr>
          <a:xfrm>
            <a:off x="3556080" y="2629080"/>
            <a:ext cx="279360" cy="59688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3"/>
          <a:stretch/>
        </p:blipFill>
        <p:spPr>
          <a:xfrm>
            <a:off x="7023240" y="1905120"/>
            <a:ext cx="863640" cy="77472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4"/>
          <a:stretch/>
        </p:blipFill>
        <p:spPr>
          <a:xfrm>
            <a:off x="1752480" y="2666880"/>
            <a:ext cx="279360" cy="596880"/>
          </a:xfrm>
          <a:prstGeom prst="rect">
            <a:avLst/>
          </a:prstGeom>
          <a:ln>
            <a:noFill/>
          </a:ln>
        </p:spPr>
      </p:pic>
      <p:sp>
        <p:nvSpPr>
          <p:cNvPr id="94" name="CustomShape 19"/>
          <p:cNvSpPr/>
          <p:nvPr/>
        </p:nvSpPr>
        <p:spPr>
          <a:xfrm>
            <a:off x="6811560" y="2286000"/>
            <a:ext cx="40500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BPF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95" name="CustomShape 20"/>
          <p:cNvSpPr/>
          <p:nvPr/>
        </p:nvSpPr>
        <p:spPr>
          <a:xfrm>
            <a:off x="1539000" y="2286000"/>
            <a:ext cx="75708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OSC/MOD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NE612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96" name="CustomShape 21"/>
          <p:cNvSpPr/>
          <p:nvPr/>
        </p:nvSpPr>
        <p:spPr>
          <a:xfrm>
            <a:off x="3315960" y="2286000"/>
            <a:ext cx="6321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LO/MIX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NE612</a:t>
            </a: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 1"/>
          <p:cNvSpPr/>
          <p:nvPr/>
        </p:nvSpPr>
        <p:spPr>
          <a:xfrm>
            <a:off x="419076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98" name="Picture 77" descr=""/>
          <p:cNvPicPr/>
          <p:nvPr/>
        </p:nvPicPr>
        <p:blipFill>
          <a:blip r:embed="rId1"/>
          <a:stretch/>
        </p:blipFill>
        <p:spPr>
          <a:xfrm>
            <a:off x="3809880" y="2362320"/>
            <a:ext cx="361440" cy="761760"/>
          </a:xfrm>
          <a:prstGeom prst="rect">
            <a:avLst/>
          </a:prstGeom>
          <a:ln>
            <a:noFill/>
          </a:ln>
        </p:spPr>
      </p:pic>
      <p:pic>
        <p:nvPicPr>
          <p:cNvPr id="99" name="Picture 78" descr=""/>
          <p:cNvPicPr/>
          <p:nvPr/>
        </p:nvPicPr>
        <p:blipFill>
          <a:blip r:embed="rId2"/>
          <a:stretch/>
        </p:blipFill>
        <p:spPr>
          <a:xfrm>
            <a:off x="5638680" y="1600200"/>
            <a:ext cx="871200" cy="774360"/>
          </a:xfrm>
          <a:prstGeom prst="rect">
            <a:avLst/>
          </a:prstGeom>
          <a:ln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432000" y="620640"/>
            <a:ext cx="39690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第　  　送信機（自作、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CRK-10A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7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，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10MH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ｚ）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4876920" y="5029200"/>
            <a:ext cx="3809520" cy="121896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4"/>
          <p:cNvSpPr/>
          <p:nvPr/>
        </p:nvSpPr>
        <p:spPr>
          <a:xfrm>
            <a:off x="5011200" y="5157720"/>
            <a:ext cx="3481560" cy="100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VXO: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局部発振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,VFO: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可変周波数発振回路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,LIM: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振幅制限回路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,MOD: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変調器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AF: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低周波発信機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,MULT: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てい倍回路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,MIX: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周波数混合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BUFF: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緩衝増幅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,DRV: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励振増幅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,PA: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電力増幅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帯域通過フィルタ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CFIL: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セラミックフィルタ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03" name="Line 5"/>
          <p:cNvSpPr/>
          <p:nvPr/>
        </p:nvSpPr>
        <p:spPr>
          <a:xfrm>
            <a:off x="510516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6"/>
          <p:cNvSpPr/>
          <p:nvPr/>
        </p:nvSpPr>
        <p:spPr>
          <a:xfrm>
            <a:off x="3583800" y="1981080"/>
            <a:ext cx="5925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2N4401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05" name="CustomShape 7"/>
          <p:cNvSpPr/>
          <p:nvPr/>
        </p:nvSpPr>
        <p:spPr>
          <a:xfrm>
            <a:off x="2062080" y="2286000"/>
            <a:ext cx="96156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F=7.003MHz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　　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10.130MHz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   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106" name="CustomShape 8"/>
          <p:cNvSpPr/>
          <p:nvPr/>
        </p:nvSpPr>
        <p:spPr>
          <a:xfrm>
            <a:off x="4501080" y="1981080"/>
            <a:ext cx="64908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2SC1162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07" name="CustomShape 9"/>
          <p:cNvSpPr/>
          <p:nvPr/>
        </p:nvSpPr>
        <p:spPr>
          <a:xfrm>
            <a:off x="5417640" y="1981080"/>
            <a:ext cx="39888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LPF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108" name="CustomShape 10"/>
          <p:cNvSpPr/>
          <p:nvPr/>
        </p:nvSpPr>
        <p:spPr>
          <a:xfrm>
            <a:off x="3735720" y="3124080"/>
            <a:ext cx="4417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KEY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09" name="Line 11"/>
          <p:cNvSpPr/>
          <p:nvPr/>
        </p:nvSpPr>
        <p:spPr>
          <a:xfrm>
            <a:off x="323676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10" name="Picture 79" descr=""/>
          <p:cNvPicPr/>
          <p:nvPr/>
        </p:nvPicPr>
        <p:blipFill>
          <a:blip r:embed="rId3"/>
          <a:stretch/>
        </p:blipFill>
        <p:spPr>
          <a:xfrm>
            <a:off x="2093760" y="2133720"/>
            <a:ext cx="871200" cy="691920"/>
          </a:xfrm>
          <a:prstGeom prst="rect">
            <a:avLst/>
          </a:prstGeom>
          <a:ln>
            <a:noFill/>
          </a:ln>
        </p:spPr>
      </p:pic>
      <p:sp>
        <p:nvSpPr>
          <p:cNvPr id="111" name="CustomShape 12"/>
          <p:cNvSpPr/>
          <p:nvPr/>
        </p:nvSpPr>
        <p:spPr>
          <a:xfrm>
            <a:off x="2629800" y="1981080"/>
            <a:ext cx="5925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2N3904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12" name="CustomShape 13"/>
          <p:cNvSpPr/>
          <p:nvPr/>
        </p:nvSpPr>
        <p:spPr>
          <a:xfrm>
            <a:off x="1108080" y="2286000"/>
            <a:ext cx="96156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F=7.003MHz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　　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10.130MHz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   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747720" y="620640"/>
            <a:ext cx="275724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第　   　送信機（自作、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HT-1A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）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876920" y="5029200"/>
            <a:ext cx="3809520" cy="121896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3"/>
          <p:cNvSpPr/>
          <p:nvPr/>
        </p:nvSpPr>
        <p:spPr>
          <a:xfrm>
            <a:off x="5011200" y="5157720"/>
            <a:ext cx="3481560" cy="100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VXO: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局部発振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,VFO: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可変周波数発振回路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,LIM: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振幅制限回路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,MOD: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変調器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AF: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低周波発信機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,MULT: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てい倍回路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,MIX: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周波数混合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BUFF: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緩衝増幅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,DRV: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励振増幅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,PA: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電力増幅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帯域通過フィルタ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CFIL: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セラミックフィルタ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6238440" y="3538440"/>
            <a:ext cx="1978200" cy="9727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TX Range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7.000-7.200MHz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14.000-14.350MHz</a:t>
            </a:r>
            <a:r>
              <a:rPr b="0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b="0" lang="en-US" sz="10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pic>
        <p:nvPicPr>
          <p:cNvPr id="117" name="Picture 77" descr=""/>
          <p:cNvPicPr/>
          <p:nvPr/>
        </p:nvPicPr>
        <p:blipFill>
          <a:blip r:embed="rId1"/>
          <a:stretch/>
        </p:blipFill>
        <p:spPr>
          <a:xfrm>
            <a:off x="473040" y="4141800"/>
            <a:ext cx="285480" cy="645840"/>
          </a:xfrm>
          <a:prstGeom prst="rect">
            <a:avLst/>
          </a:prstGeom>
          <a:ln>
            <a:noFill/>
          </a:ln>
        </p:spPr>
      </p:pic>
      <p:pic>
        <p:nvPicPr>
          <p:cNvPr id="118" name="Picture 78" descr=""/>
          <p:cNvPicPr/>
          <p:nvPr/>
        </p:nvPicPr>
        <p:blipFill>
          <a:blip r:embed="rId2"/>
          <a:stretch/>
        </p:blipFill>
        <p:spPr>
          <a:xfrm>
            <a:off x="7580160" y="2170080"/>
            <a:ext cx="1004400" cy="1242720"/>
          </a:xfrm>
          <a:prstGeom prst="rect">
            <a:avLst/>
          </a:prstGeom>
          <a:ln>
            <a:noFill/>
          </a:ln>
        </p:spPr>
      </p:pic>
      <p:sp>
        <p:nvSpPr>
          <p:cNvPr id="119" name="CustomShape 5"/>
          <p:cNvSpPr/>
          <p:nvPr/>
        </p:nvSpPr>
        <p:spPr>
          <a:xfrm>
            <a:off x="3253680" y="2781360"/>
            <a:ext cx="82116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BUFF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2N5485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0" name="CustomShape 6"/>
          <p:cNvSpPr/>
          <p:nvPr/>
        </p:nvSpPr>
        <p:spPr>
          <a:xfrm>
            <a:off x="6507000" y="2781360"/>
            <a:ext cx="83808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PA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IRF510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1" name="CustomShape 7"/>
          <p:cNvSpPr/>
          <p:nvPr/>
        </p:nvSpPr>
        <p:spPr>
          <a:xfrm>
            <a:off x="7557840" y="2781360"/>
            <a:ext cx="52704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LPF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pic>
        <p:nvPicPr>
          <p:cNvPr id="122" name="Picture 79" descr=""/>
          <p:cNvPicPr/>
          <p:nvPr/>
        </p:nvPicPr>
        <p:blipFill>
          <a:blip r:embed="rId3"/>
          <a:stretch/>
        </p:blipFill>
        <p:spPr>
          <a:xfrm>
            <a:off x="1050840" y="2917800"/>
            <a:ext cx="698040" cy="771120"/>
          </a:xfrm>
          <a:prstGeom prst="rect">
            <a:avLst/>
          </a:prstGeom>
          <a:ln>
            <a:noFill/>
          </a:ln>
        </p:spPr>
      </p:pic>
      <p:sp>
        <p:nvSpPr>
          <p:cNvPr id="123" name="CustomShape 8"/>
          <p:cNvSpPr/>
          <p:nvPr/>
        </p:nvSpPr>
        <p:spPr>
          <a:xfrm>
            <a:off x="2536200" y="2781360"/>
            <a:ext cx="54684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BPF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124" name="CustomShape 9"/>
          <p:cNvSpPr/>
          <p:nvPr/>
        </p:nvSpPr>
        <p:spPr>
          <a:xfrm>
            <a:off x="611640" y="2313000"/>
            <a:ext cx="1225080" cy="333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CLK=54MHz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5" name="CustomShape 10"/>
          <p:cNvSpPr/>
          <p:nvPr/>
        </p:nvSpPr>
        <p:spPr>
          <a:xfrm>
            <a:off x="4364280" y="2781360"/>
            <a:ext cx="82116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BUFF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2N3904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6" name="CustomShape 11"/>
          <p:cNvSpPr/>
          <p:nvPr/>
        </p:nvSpPr>
        <p:spPr>
          <a:xfrm>
            <a:off x="5443920" y="2781360"/>
            <a:ext cx="82116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DRV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2N4401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7" name="CustomShape 12"/>
          <p:cNvSpPr/>
          <p:nvPr/>
        </p:nvSpPr>
        <p:spPr>
          <a:xfrm>
            <a:off x="906480" y="3790800"/>
            <a:ext cx="80280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PIC</a:t>
            </a: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16F884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8" name="CustomShape 13"/>
          <p:cNvSpPr/>
          <p:nvPr/>
        </p:nvSpPr>
        <p:spPr>
          <a:xfrm>
            <a:off x="1380960" y="2781360"/>
            <a:ext cx="910800" cy="57708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DDS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ＭＳ Ｐゴシック"/>
                <a:ea typeface="ＭＳ Ｐゴシック"/>
              </a:rPr>
              <a:t>AD9834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9" name="CustomShape 14"/>
          <p:cNvSpPr/>
          <p:nvPr/>
        </p:nvSpPr>
        <p:spPr>
          <a:xfrm>
            <a:off x="3089160" y="3073320"/>
            <a:ext cx="1551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15"/>
          <p:cNvSpPr/>
          <p:nvPr/>
        </p:nvSpPr>
        <p:spPr>
          <a:xfrm>
            <a:off x="4084560" y="3073320"/>
            <a:ext cx="2710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16"/>
          <p:cNvSpPr/>
          <p:nvPr/>
        </p:nvSpPr>
        <p:spPr>
          <a:xfrm>
            <a:off x="5194440" y="3073320"/>
            <a:ext cx="2408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17"/>
          <p:cNvSpPr/>
          <p:nvPr/>
        </p:nvSpPr>
        <p:spPr>
          <a:xfrm>
            <a:off x="6273720" y="3073320"/>
            <a:ext cx="223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18"/>
          <p:cNvSpPr/>
          <p:nvPr/>
        </p:nvSpPr>
        <p:spPr>
          <a:xfrm>
            <a:off x="7354800" y="3073320"/>
            <a:ext cx="196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Freeform 19"/>
          <p:cNvSpPr/>
          <p:nvPr/>
        </p:nvSpPr>
        <p:spPr>
          <a:xfrm>
            <a:off x="2292120" y="3609720"/>
            <a:ext cx="360" cy="360"/>
          </a:xfrm>
          <a:custGeom>
            <a:avLst/>
            <a:gdLst/>
            <a:ahLst/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ln w="12600">
            <a:solidFill>
              <a:schemeClr val="tx1"/>
            </a:solidFill>
            <a:round/>
          </a:ln>
        </p:spPr>
      </p:sp>
      <p:sp>
        <p:nvSpPr>
          <p:cNvPr id="135" name="Line 20"/>
          <p:cNvSpPr/>
          <p:nvPr/>
        </p:nvSpPr>
        <p:spPr>
          <a:xfrm flipH="1" flipV="1">
            <a:off x="1298520" y="3609720"/>
            <a:ext cx="9360" cy="18108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Line 21"/>
          <p:cNvSpPr/>
          <p:nvPr/>
        </p:nvSpPr>
        <p:spPr>
          <a:xfrm>
            <a:off x="1298520" y="3609720"/>
            <a:ext cx="293400" cy="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Line 22"/>
          <p:cNvSpPr/>
          <p:nvPr/>
        </p:nvSpPr>
        <p:spPr>
          <a:xfrm>
            <a:off x="596880" y="4151160"/>
            <a:ext cx="291960" cy="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3"/>
          <p:cNvSpPr/>
          <p:nvPr/>
        </p:nvSpPr>
        <p:spPr>
          <a:xfrm flipV="1">
            <a:off x="1592280" y="3351240"/>
            <a:ext cx="360" cy="258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4"/>
          <p:cNvSpPr/>
          <p:nvPr/>
        </p:nvSpPr>
        <p:spPr>
          <a:xfrm>
            <a:off x="2292480" y="3073320"/>
            <a:ext cx="2376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 1"/>
          <p:cNvSpPr/>
          <p:nvPr/>
        </p:nvSpPr>
        <p:spPr>
          <a:xfrm>
            <a:off x="508464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41" name="Picture 78" descr=""/>
          <p:cNvPicPr/>
          <p:nvPr/>
        </p:nvPicPr>
        <p:blipFill>
          <a:blip r:embed="rId1"/>
          <a:stretch/>
        </p:blipFill>
        <p:spPr>
          <a:xfrm>
            <a:off x="7454880" y="1600200"/>
            <a:ext cx="871200" cy="774360"/>
          </a:xfrm>
          <a:prstGeom prst="rect">
            <a:avLst/>
          </a:prstGeom>
          <a:ln>
            <a:noFill/>
          </a:ln>
        </p:spPr>
      </p:pic>
      <p:sp>
        <p:nvSpPr>
          <p:cNvPr id="142" name="CustomShape 2"/>
          <p:cNvSpPr/>
          <p:nvPr/>
        </p:nvSpPr>
        <p:spPr>
          <a:xfrm>
            <a:off x="254160" y="333360"/>
            <a:ext cx="25236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第　  　送信機（自作、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D4D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）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5076720" y="3645000"/>
            <a:ext cx="3809520" cy="121896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4"/>
          <p:cNvSpPr/>
          <p:nvPr/>
        </p:nvSpPr>
        <p:spPr>
          <a:xfrm>
            <a:off x="5155920" y="3789360"/>
            <a:ext cx="3481560" cy="100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VXO: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局部発振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,VFO: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可変周波数発振回路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水晶発振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,LIM: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振幅制限回路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,MOD: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変調器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AF: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低周波発信機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,MULT: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てい倍回路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,MIX: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周波数混合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BUFF: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緩衝増幅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,DRV: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励振増幅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,PA: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電力増幅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帯域通過フィルタ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,LPF: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低域通過フィルタ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,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XFIL: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クリスタルフィルタ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5" name="Line 5"/>
          <p:cNvSpPr/>
          <p:nvPr/>
        </p:nvSpPr>
        <p:spPr>
          <a:xfrm>
            <a:off x="692136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6"/>
          <p:cNvSpPr/>
          <p:nvPr/>
        </p:nvSpPr>
        <p:spPr>
          <a:xfrm>
            <a:off x="4477320" y="1981080"/>
            <a:ext cx="56520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XFIL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7.0741 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7" name="CustomShape 7"/>
          <p:cNvSpPr/>
          <p:nvPr/>
        </p:nvSpPr>
        <p:spPr>
          <a:xfrm>
            <a:off x="6315480" y="1981080"/>
            <a:ext cx="6321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BD139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8" name="CustomShape 8"/>
          <p:cNvSpPr/>
          <p:nvPr/>
        </p:nvSpPr>
        <p:spPr>
          <a:xfrm>
            <a:off x="7233840" y="1981080"/>
            <a:ext cx="39888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LPF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149" name="Line 9"/>
          <p:cNvSpPr/>
          <p:nvPr/>
        </p:nvSpPr>
        <p:spPr>
          <a:xfrm>
            <a:off x="323676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50" name="Picture 79" descr=""/>
          <p:cNvPicPr/>
          <p:nvPr/>
        </p:nvPicPr>
        <p:blipFill>
          <a:blip r:embed="rId2"/>
          <a:stretch/>
        </p:blipFill>
        <p:spPr>
          <a:xfrm>
            <a:off x="2124000" y="2133720"/>
            <a:ext cx="871200" cy="691920"/>
          </a:xfrm>
          <a:prstGeom prst="rect">
            <a:avLst/>
          </a:prstGeom>
          <a:ln>
            <a:noFill/>
          </a:ln>
        </p:spPr>
      </p:pic>
      <p:sp>
        <p:nvSpPr>
          <p:cNvPr id="151" name="CustomShape 10"/>
          <p:cNvSpPr/>
          <p:nvPr/>
        </p:nvSpPr>
        <p:spPr>
          <a:xfrm>
            <a:off x="2631960" y="1981080"/>
            <a:ext cx="73764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OSC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・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MIX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NE612</a:t>
            </a: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　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52" name="CustomShape 11"/>
          <p:cNvSpPr/>
          <p:nvPr/>
        </p:nvSpPr>
        <p:spPr>
          <a:xfrm>
            <a:off x="1191600" y="2276640"/>
            <a:ext cx="87156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F=7.074MHz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　　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153" name="CustomShape 12"/>
          <p:cNvSpPr/>
          <p:nvPr/>
        </p:nvSpPr>
        <p:spPr>
          <a:xfrm>
            <a:off x="2703600" y="3500280"/>
            <a:ext cx="434160" cy="3949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付加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装置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54" name="Line 13"/>
          <p:cNvSpPr/>
          <p:nvPr/>
        </p:nvSpPr>
        <p:spPr>
          <a:xfrm flipV="1">
            <a:off x="2916000" y="2349360"/>
            <a:ext cx="0" cy="93492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55" name="Picture 20" descr=""/>
          <p:cNvPicPr/>
          <p:nvPr/>
        </p:nvPicPr>
        <p:blipFill>
          <a:blip r:embed="rId3"/>
          <a:stretch/>
        </p:blipFill>
        <p:spPr>
          <a:xfrm>
            <a:off x="2268360" y="2924280"/>
            <a:ext cx="647280" cy="280800"/>
          </a:xfrm>
          <a:prstGeom prst="rect">
            <a:avLst/>
          </a:prstGeom>
          <a:ln>
            <a:noFill/>
          </a:ln>
        </p:spPr>
      </p:pic>
      <p:sp>
        <p:nvSpPr>
          <p:cNvPr id="156" name="CustomShape 14"/>
          <p:cNvSpPr/>
          <p:nvPr/>
        </p:nvSpPr>
        <p:spPr>
          <a:xfrm>
            <a:off x="1625760" y="3500280"/>
            <a:ext cx="96732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デジタルモード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（緒元下記）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57" name="Line 15"/>
          <p:cNvSpPr/>
          <p:nvPr/>
        </p:nvSpPr>
        <p:spPr>
          <a:xfrm flipV="1">
            <a:off x="2916000" y="3066840"/>
            <a:ext cx="0" cy="46692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58" name="Table 16"/>
          <p:cNvGraphicFramePr/>
          <p:nvPr/>
        </p:nvGraphicFramePr>
        <p:xfrm>
          <a:off x="1116000" y="5157720"/>
          <a:ext cx="6590520" cy="828000"/>
        </p:xfrm>
        <a:graphic>
          <a:graphicData uri="http://schemas.openxmlformats.org/drawingml/2006/table">
            <a:tbl>
              <a:tblPr/>
              <a:tblGrid>
                <a:gridCol w="941400"/>
                <a:gridCol w="669960"/>
                <a:gridCol w="908640"/>
                <a:gridCol w="1245600"/>
                <a:gridCol w="941400"/>
                <a:gridCol w="941400"/>
                <a:gridCol w="942480"/>
              </a:tblGrid>
              <a:tr h="4572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信号名称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方式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通信速度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副搬送波の最低周波数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最大周波数偏移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符号構成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電波形式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1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FT8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8-FSK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6.3 Baud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200-29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00Hz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+43.8Hz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FT8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F1D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9" name="CustomShape 17"/>
          <p:cNvSpPr/>
          <p:nvPr/>
        </p:nvSpPr>
        <p:spPr>
          <a:xfrm>
            <a:off x="6242400" y="6021360"/>
            <a:ext cx="30744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18"/>
          <p:cNvSpPr/>
          <p:nvPr/>
        </p:nvSpPr>
        <p:spPr>
          <a:xfrm>
            <a:off x="3419640" y="2781360"/>
            <a:ext cx="2952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ff0000"/>
                </a:solidFill>
                <a:latin typeface="Times New Roman"/>
                <a:ea typeface="ＭＳ Ｐゴシック"/>
              </a:rPr>
              <a:t>DSB</a:t>
            </a:r>
            <a:r>
              <a:rPr b="1" lang="en-US" sz="1000" spc="-1" strike="noStrike">
                <a:solidFill>
                  <a:srgbClr val="ff0000"/>
                </a:solidFill>
                <a:latin typeface="Times New Roman"/>
                <a:ea typeface="ＭＳ Ｐゴシック"/>
              </a:rPr>
              <a:t>から</a:t>
            </a:r>
            <a:r>
              <a:rPr b="1" lang="en-US" sz="1000" spc="-1" strike="noStrike">
                <a:solidFill>
                  <a:srgbClr val="ff0000"/>
                </a:solidFill>
                <a:latin typeface="Times New Roman"/>
                <a:ea typeface="ＭＳ Ｐゴシック"/>
              </a:rPr>
              <a:t>SSB</a:t>
            </a:r>
            <a:r>
              <a:rPr b="1" lang="en-US" sz="1000" spc="-1" strike="noStrike">
                <a:solidFill>
                  <a:srgbClr val="ff0000"/>
                </a:solidFill>
                <a:latin typeface="Times New Roman"/>
                <a:ea typeface="ＭＳ Ｐゴシック"/>
              </a:rPr>
              <a:t>化したので通常の</a:t>
            </a:r>
            <a:r>
              <a:rPr b="1" lang="en-US" sz="1000" spc="-1" strike="noStrike">
                <a:solidFill>
                  <a:srgbClr val="ff0000"/>
                </a:solidFill>
                <a:latin typeface="Times New Roman"/>
                <a:ea typeface="ＭＳ Ｐゴシック"/>
              </a:rPr>
              <a:t>FT8</a:t>
            </a:r>
            <a:r>
              <a:rPr b="1" lang="en-US" sz="1000" spc="-1" strike="noStrike">
                <a:solidFill>
                  <a:srgbClr val="ff0000"/>
                </a:solidFill>
                <a:latin typeface="Times New Roman"/>
                <a:ea typeface="ＭＳ Ｐゴシック"/>
              </a:rPr>
              <a:t>信号を発生する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61" name="CustomShape 19"/>
          <p:cNvSpPr/>
          <p:nvPr/>
        </p:nvSpPr>
        <p:spPr>
          <a:xfrm>
            <a:off x="1696680" y="2997360"/>
            <a:ext cx="4402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MIC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62" name="Line 20"/>
          <p:cNvSpPr/>
          <p:nvPr/>
        </p:nvSpPr>
        <p:spPr>
          <a:xfrm>
            <a:off x="600696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21"/>
          <p:cNvSpPr/>
          <p:nvPr/>
        </p:nvSpPr>
        <p:spPr>
          <a:xfrm>
            <a:off x="5400000" y="1981080"/>
            <a:ext cx="5925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DRV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2N3904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64" name="Line 22"/>
          <p:cNvSpPr/>
          <p:nvPr/>
        </p:nvSpPr>
        <p:spPr>
          <a:xfrm>
            <a:off x="4160520" y="2209680"/>
            <a:ext cx="304920" cy="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23"/>
          <p:cNvSpPr/>
          <p:nvPr/>
        </p:nvSpPr>
        <p:spPr>
          <a:xfrm>
            <a:off x="3553920" y="1981080"/>
            <a:ext cx="592560" cy="39492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DRV</a:t>
            </a:r>
            <a:endParaRPr b="0" lang="en-US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2N3904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66" name="CustomShape 24"/>
          <p:cNvSpPr/>
          <p:nvPr/>
        </p:nvSpPr>
        <p:spPr>
          <a:xfrm rot="5400000">
            <a:off x="4633560" y="2445480"/>
            <a:ext cx="215640" cy="255240"/>
          </a:xfrm>
          <a:prstGeom prst="rightBrace">
            <a:avLst>
              <a:gd name="adj1" fmla="val 8331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08600" y="476280"/>
            <a:ext cx="27734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デジタルモード緒元一覧</a:t>
            </a: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168" name="Table 2"/>
          <p:cNvGraphicFramePr/>
          <p:nvPr/>
        </p:nvGraphicFramePr>
        <p:xfrm>
          <a:off x="395280" y="1341360"/>
          <a:ext cx="8353080" cy="1854000"/>
        </p:xfrm>
        <a:graphic>
          <a:graphicData uri="http://schemas.openxmlformats.org/drawingml/2006/table">
            <a:tbl>
              <a:tblPr/>
              <a:tblGrid>
                <a:gridCol w="925560"/>
                <a:gridCol w="658440"/>
                <a:gridCol w="1192320"/>
                <a:gridCol w="925560"/>
                <a:gridCol w="925560"/>
                <a:gridCol w="925560"/>
                <a:gridCol w="925560"/>
                <a:gridCol w="925560"/>
                <a:gridCol w="948960"/>
              </a:tblGrid>
              <a:tr h="6393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信号名称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方式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通信速度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副搬送波の最低周波数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最大周波数偏移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符号構成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電波形式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該当送信機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1.9MHz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使用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6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FT8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8-FSK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6.3 Baud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200-2900Hz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+43.8Hz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WSJT,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FT8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F1D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49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50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有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WSPR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4-FSK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1.58 Baud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1400-1600Hz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±6.0Hz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WSJT,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WSPR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F1D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49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50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有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RTTY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FSK,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AFSK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45.45/50/56/75/100 Baud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200-2800Hz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±42.5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・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±85/±170Hz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BAUDOT,ASCII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F1B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49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50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有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2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PSK31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APSK,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QPSK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31.38 Baud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200-2950Hz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+31.3Hz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PSK31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G1B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第１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49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第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50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</a:rPr>
                        <a:t>有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11017</TotalTime>
  <Application>LibreOffice/6.3.1.2$Windows_X86_64 LibreOffice_project/b79626edf0065ac373bd1df5c28bd630b4424273</Application>
  <Words>626</Words>
  <Paragraphs>193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2000-09-21T16:06:42Z</dcterms:created>
  <dc:creator>中島潤一</dc:creator>
  <dc:description/>
  <dc:language>ja-JP</dc:language>
  <cp:lastModifiedBy/>
  <cp:lastPrinted>2000-10-03T06:05:58Z</cp:lastPrinted>
  <dcterms:modified xsi:type="dcterms:W3CDTF">2020-05-17T16:14:43Z</dcterms:modified>
  <cp:revision>92</cp:revision>
  <dc:subject/>
  <dc:title>PowerPoint プレゼンテーション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画面に合わせる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